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NV Chk 0070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</a:rPr>
              <a:t>Simulating Galaxy Outflows in the Circumgalactic Medium</a:t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Gabriela Huckabee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311700" y="2285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</a:t>
            </a:r>
            <a:endParaRPr/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311700" y="1152475"/>
            <a:ext cx="4934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Galaxy outflows are indicators of galactic activity</a:t>
            </a:r>
            <a:endParaRPr/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Outflows influence ion abundances in the circumgalactic medium</a:t>
            </a:r>
            <a:endParaRPr/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Lots of OVI and CIV but notable lack of NV</a:t>
            </a:r>
            <a:endParaRPr/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Previous simulations have analyzed ion abundances as a post-processing step</a:t>
            </a:r>
            <a:endParaRPr/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7374" y="476500"/>
            <a:ext cx="3503950" cy="42888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Shape 63"/>
          <p:cNvSpPr txBox="1"/>
          <p:nvPr/>
        </p:nvSpPr>
        <p:spPr>
          <a:xfrm>
            <a:off x="5297375" y="4765300"/>
            <a:ext cx="30762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</a:rPr>
              <a:t>Hɑ outflows in M82 taken my WIYN</a:t>
            </a:r>
            <a:endParaRPr sz="10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FLASH Simulation</a:t>
            </a:r>
            <a:endParaRPr/>
          </a:p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FLASH simulation code from the University of Chicago</a:t>
            </a:r>
            <a:endParaRPr/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Hot gas (outflow) flowing over dense, cold gas (circumgalactic medium)</a:t>
            </a:r>
            <a:endParaRPr/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Vary velocity, temperature, and density</a:t>
            </a:r>
            <a:endParaRPr/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Account for radiative cooling, thermal conduction, and non-equilibrium chemistry</a:t>
            </a:r>
            <a:endParaRPr/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Python package yt used to view ion projections</a:t>
            </a:r>
            <a:endParaRPr/>
          </a:p>
          <a:p>
            <a:pPr indent="-342900" lvl="0" marL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Python package Trident will be used to generate spectra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CIV Projection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75" name="Shape 75"/>
          <p:cNvSpPr txBox="1"/>
          <p:nvPr/>
        </p:nvSpPr>
        <p:spPr>
          <a:xfrm>
            <a:off x="1698100" y="4790250"/>
            <a:ext cx="1428900" cy="3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Checkpoint 0003</a:t>
            </a:r>
            <a:endParaRPr sz="1200"/>
          </a:p>
        </p:txBody>
      </p:sp>
      <p:sp>
        <p:nvSpPr>
          <p:cNvPr id="76" name="Shape 76"/>
          <p:cNvSpPr txBox="1"/>
          <p:nvPr/>
        </p:nvSpPr>
        <p:spPr>
          <a:xfrm>
            <a:off x="6233075" y="4813800"/>
            <a:ext cx="1336500" cy="3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Checkpoint </a:t>
            </a:r>
            <a:r>
              <a:rPr lang="en" sz="1200"/>
              <a:t>0007</a:t>
            </a:r>
            <a:endParaRPr sz="1200"/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17725"/>
            <a:ext cx="4449124" cy="3772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4884" y="1017725"/>
            <a:ext cx="4449116" cy="3772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OVI Projection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84" name="Shape 84"/>
          <p:cNvSpPr txBox="1"/>
          <p:nvPr/>
        </p:nvSpPr>
        <p:spPr>
          <a:xfrm>
            <a:off x="1691075" y="4790250"/>
            <a:ext cx="1428900" cy="3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Checkpoint 0003</a:t>
            </a:r>
            <a:endParaRPr sz="1200"/>
          </a:p>
        </p:txBody>
      </p:sp>
      <p:sp>
        <p:nvSpPr>
          <p:cNvPr id="85" name="Shape 85"/>
          <p:cNvSpPr txBox="1"/>
          <p:nvPr/>
        </p:nvSpPr>
        <p:spPr>
          <a:xfrm>
            <a:off x="6226050" y="4813800"/>
            <a:ext cx="1336500" cy="3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Checkpoint 0007</a:t>
            </a:r>
            <a:endParaRPr sz="1200"/>
          </a:p>
        </p:txBody>
      </p:sp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17715"/>
            <a:ext cx="4449124" cy="3772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4875" y="1017715"/>
            <a:ext cx="4449124" cy="3772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NV Projection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93" name="Shape 93"/>
          <p:cNvSpPr txBox="1"/>
          <p:nvPr/>
        </p:nvSpPr>
        <p:spPr>
          <a:xfrm>
            <a:off x="1684050" y="4790250"/>
            <a:ext cx="1428900" cy="3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Checkpoint 0003</a:t>
            </a:r>
            <a:endParaRPr sz="1200"/>
          </a:p>
        </p:txBody>
      </p:sp>
      <p:sp>
        <p:nvSpPr>
          <p:cNvPr id="94" name="Shape 94"/>
          <p:cNvSpPr txBox="1"/>
          <p:nvPr/>
        </p:nvSpPr>
        <p:spPr>
          <a:xfrm>
            <a:off x="6233075" y="4813800"/>
            <a:ext cx="1336500" cy="3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Checkpoint 0007</a:t>
            </a:r>
            <a:endParaRPr sz="1200"/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17725"/>
            <a:ext cx="4449151" cy="3772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4861" y="1017725"/>
            <a:ext cx="4449140" cy="3772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Comparison with Conduction Runs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17725"/>
            <a:ext cx="4363574" cy="370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4861" y="1017725"/>
            <a:ext cx="4449140" cy="3772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 and Conclusion</a:t>
            </a:r>
            <a:endParaRPr/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Non-equilibrium chemistry does cause some clear variations from equilibrium chemistry runs</a:t>
            </a:r>
            <a:endParaRPr/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Still m</a:t>
            </a:r>
            <a:r>
              <a:rPr lang="en"/>
              <a:t>ore NV in simulations than in observations</a:t>
            </a:r>
            <a:endParaRPr/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OVI and CIV diffuse much more than NV</a:t>
            </a:r>
            <a:endParaRPr/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OVI, CIV, and NV all concentrate at the edge of the cloud at late times</a:t>
            </a:r>
            <a:endParaRPr/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Grid refinement issue - adaptive mesh refinement causing problems with other ion species</a:t>
            </a:r>
            <a:endParaRPr/>
          </a:p>
          <a:p>
            <a:pPr indent="-342900" lvl="0" marL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Grid refinement errors will be looked into and fixed before next run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Acknowledgments</a:t>
            </a:r>
            <a:endParaRPr/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 to J’Neil Cottle and Evan Scannapieco for serving as primary mentors on this project and conducting the projects that led to this one</a:t>
            </a:r>
            <a:endParaRPr/>
          </a:p>
          <a:p>
            <a:pPr indent="0" lvl="0" marL="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Thank you to Edward Buie II and William Gray for helping set up the non-equilibrium chemistry in this simulation and troubleshoot the chemistry errors</a:t>
            </a:r>
            <a:endParaRPr/>
          </a:p>
          <a:p>
            <a:pPr indent="0" lvl="0" mar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Thank you to the NASA Space Grant Program coordinators for helping to make this project possible</a:t>
            </a:r>
            <a:endParaRPr/>
          </a:p>
          <a:p>
            <a:pPr indent="0" lvl="0" mar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